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6" y="18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19A66-ABEA-493D-AE8F-74E096B3A3A7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9FE9A-3652-4451-9A96-01BA0128A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FE9A-3652-4451-9A96-01BA0128A42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C9FE9A-3652-4451-9A96-01BA0128A42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aaf/0006e87e-99e8df39/hello_html_477818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620689"/>
            <a:ext cx="6624736" cy="1080119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Муниципального дошкольного образовательного учреждения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детского  сада №6 п.Нового города Белореченска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Белореченский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157192"/>
            <a:ext cx="5976664" cy="864096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воспитатель:</a:t>
            </a:r>
          </a:p>
          <a:p>
            <a:r>
              <a:rPr lang="ru-RU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Пяткина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Ефимовна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2020г</a:t>
            </a:r>
          </a:p>
          <a:p>
            <a:endParaRPr lang="ru-RU" dirty="0"/>
          </a:p>
        </p:txBody>
      </p:sp>
      <p:pic>
        <p:nvPicPr>
          <p:cNvPr id="4" name="Рисунок 3" descr="https://i.ytimg.com/vi/L1lI0_W-YOw/maxresdefault.jpg"/>
          <p:cNvPicPr/>
          <p:nvPr/>
        </p:nvPicPr>
        <p:blipFill>
          <a:blip r:embed="rId3" cstate="print"/>
          <a:srcRect t="7877" b="15543"/>
          <a:stretch>
            <a:fillRect/>
          </a:stretch>
        </p:blipFill>
        <p:spPr bwMode="auto">
          <a:xfrm>
            <a:off x="1979712" y="1772816"/>
            <a:ext cx="518457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645024"/>
            <a:ext cx="8964488" cy="2527176"/>
          </a:xfrm>
        </p:spPr>
        <p:txBody>
          <a:bodyPr>
            <a:normAutofit/>
          </a:bodyPr>
          <a:lstStyle/>
          <a:p>
            <a:r>
              <a:rPr lang="ru-RU" sz="1200" dirty="0" smtClean="0"/>
              <a:t>С тех пор курган- стал святым местом для всех. Ежегодно у памятника проводятся митинги с участием представителей военного округа г.Майкопа, жителей </a:t>
            </a:r>
            <a:r>
              <a:rPr lang="ru-RU" sz="1200" dirty="0" err="1" smtClean="0"/>
              <a:t>Южненского</a:t>
            </a:r>
            <a:r>
              <a:rPr lang="ru-RU" sz="1200" dirty="0" smtClean="0"/>
              <a:t> сельского поселения, школьников, училищ, студентов, приезжих гостей и жителей разрушенных хуторов. К 61-й годовщине праздника было построено место стоянки автотранспорта и высажено дополнительно более 200 саженцев деревьев и кустарников. К 62-й годовщине Победы, у мемориала был захоронен прах неизвестного солдата, который был найден поисковой группой на месте боев по защите наших поселений. Построен постамент, и зажжен вечный огонь.</a:t>
            </a:r>
          </a:p>
          <a:p>
            <a:r>
              <a:rPr lang="ru-RU" sz="1200" dirty="0" smtClean="0"/>
              <a:t> 9 мая 2009 года после парада Победы в г.Белореченске ЗИС-5 с пушкой ЗИС-3 76 мм после участия на автопробеге по всем поселенным пунктам </a:t>
            </a:r>
            <a:r>
              <a:rPr lang="ru-RU" sz="1200" dirty="0" err="1" smtClean="0"/>
              <a:t>Белореченского</a:t>
            </a:r>
            <a:r>
              <a:rPr lang="ru-RU" sz="1200" dirty="0" smtClean="0"/>
              <a:t> района установлены в торжественной обстановке на постамент «Мемориала славы» К 65-летию Победы внесли дополнительно в списки мемориала 52 воинов погибших в боевых сражениях, еще с трех хуторов : </a:t>
            </a:r>
            <a:r>
              <a:rPr lang="ru-RU" sz="1200" dirty="0" err="1" smtClean="0"/>
              <a:t>Абазова</a:t>
            </a:r>
            <a:r>
              <a:rPr lang="ru-RU" sz="1200" dirty="0" smtClean="0"/>
              <a:t>, Решетникова и </a:t>
            </a:r>
            <a:r>
              <a:rPr lang="ru-RU" sz="1200" dirty="0" err="1" smtClean="0"/>
              <a:t>Матвеевсого</a:t>
            </a:r>
            <a:r>
              <a:rPr lang="ru-RU" sz="1200" dirty="0" smtClean="0"/>
              <a:t> </a:t>
            </a:r>
            <a:r>
              <a:rPr lang="ru-RU" sz="1200" dirty="0" err="1" smtClean="0"/>
              <a:t>и</a:t>
            </a:r>
            <a:r>
              <a:rPr lang="ru-RU" sz="1200" dirty="0" smtClean="0"/>
              <a:t> 2-х летчиков погибших  в воздушных сражениях при освобождении </a:t>
            </a:r>
            <a:r>
              <a:rPr lang="ru-RU" sz="1200" dirty="0" err="1" smtClean="0"/>
              <a:t>Белореченского</a:t>
            </a:r>
            <a:r>
              <a:rPr lang="ru-RU" sz="1200" dirty="0" smtClean="0"/>
              <a:t> района.30 января 1943 года, и на митинге 9 мая 2010 г. увековечили их имена и почтили память оружейным залпом.</a:t>
            </a:r>
            <a:r>
              <a:rPr lang="ru-RU" dirty="0" smtClean="0"/>
              <a:t> </a:t>
            </a:r>
            <a:r>
              <a:rPr lang="ru-RU" sz="1300" dirty="0" smtClean="0"/>
              <a:t>Списанный МИГ-23 МЛД №0390319140 находящийся в войсковой части 55661  свое место на постаменте Мемориала Славы х.Ивановского, как памятник погибшим летчикам героям. </a:t>
            </a:r>
            <a:endParaRPr lang="ru-RU" sz="1300" dirty="0"/>
          </a:p>
        </p:txBody>
      </p:sp>
      <p:sp>
        <p:nvSpPr>
          <p:cNvPr id="25602" name="AutoShape 2" descr="https://belorechensk.net/media/454/full?d=15027402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Рисунок 12" descr="C:\Users\123\Desktop\Мемориал в х. Ивановский (7).jpg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33" t="8108" r="33" b="2703"/>
          <a:stretch>
            <a:fillRect/>
          </a:stretch>
        </p:blipFill>
        <p:spPr bwMode="auto">
          <a:xfrm>
            <a:off x="179512" y="260648"/>
            <a:ext cx="201622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5" descr="C:\Users\123\Desktop\Мемориал в х. Ивановский (13).JPG"/>
          <p:cNvPicPr>
            <a:picLocks noChangeAspect="1" noChangeArrowheads="1"/>
          </p:cNvPicPr>
          <p:nvPr/>
        </p:nvPicPr>
        <p:blipFill>
          <a:blip r:embed="rId4" cstate="print"/>
          <a:srcRect l="14142" t="26415" r="3837" b="11321"/>
          <a:stretch>
            <a:fillRect/>
          </a:stretch>
        </p:blipFill>
        <p:spPr bwMode="auto">
          <a:xfrm>
            <a:off x="2411760" y="332656"/>
            <a:ext cx="3456384" cy="3096344"/>
          </a:xfrm>
          <a:prstGeom prst="rect">
            <a:avLst/>
          </a:prstGeom>
          <a:noFill/>
        </p:spPr>
      </p:pic>
      <p:pic>
        <p:nvPicPr>
          <p:cNvPr id="15" name="Picture 1" descr="C:\Users\123\Desktop\Мемориал в х. Ивановский (11).JPG"/>
          <p:cNvPicPr>
            <a:picLocks noChangeAspect="1" noChangeArrowheads="1"/>
          </p:cNvPicPr>
          <p:nvPr/>
        </p:nvPicPr>
        <p:blipFill>
          <a:blip r:embed="rId5" cstate="print"/>
          <a:srcRect l="5405" t="17210" r="5405" b="34028"/>
          <a:stretch>
            <a:fillRect/>
          </a:stretch>
        </p:blipFill>
        <p:spPr bwMode="auto">
          <a:xfrm>
            <a:off x="6084168" y="1052736"/>
            <a:ext cx="2592288" cy="2376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996952"/>
            <a:ext cx="7200800" cy="360040"/>
          </a:xfrm>
        </p:spPr>
        <p:txBody>
          <a:bodyPr>
            <a:noAutofit/>
          </a:bodyPr>
          <a:lstStyle/>
          <a:p>
            <a:r>
              <a:rPr lang="ru-RU" sz="1200" dirty="0" smtClean="0"/>
              <a:t>Часовня                          Миг -23 МЛД                                    ЗИС 5                                                    ЗИС -3, 76 ММ </a:t>
            </a:r>
            <a:endParaRPr lang="ru-RU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1746569" y="5367338"/>
            <a:ext cx="45719" cy="221902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1027" name="Picture 3" descr="C:\Users\123\Desktop\img25.jpg"/>
          <p:cNvPicPr>
            <a:picLocks noChangeAspect="1" noChangeArrowheads="1"/>
          </p:cNvPicPr>
          <p:nvPr/>
        </p:nvPicPr>
        <p:blipFill>
          <a:blip r:embed="rId3" cstate="print"/>
          <a:srcRect l="4670" r="5673" b="8475"/>
          <a:stretch>
            <a:fillRect/>
          </a:stretch>
        </p:blipFill>
        <p:spPr bwMode="auto">
          <a:xfrm>
            <a:off x="323528" y="332656"/>
            <a:ext cx="720080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536305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653136"/>
            <a:ext cx="8892480" cy="152494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9 Мая 1980 года состоялось открытие памятника-мемориала погибшим участникам гражданской и Великой Отечественной войн. Сам памятник представлял собой пьедестал, на котором возвышаются две фигуры, два воина: один в форме участника гражданской войны, второй – солдат Великой Отечественной. По обе стороны от памятника - обелиски. На левом  высечены барельефы героев гражданской войны, на правом – Отечественной, перед памятником горит Вечный огонь.  в 2010 году, был достроен постамент, на который установили танк «Т-34», а еще через год к общему ансамблю была добавлена и пушка образца 1941-1945 годов. За последние три года также были установлены мемориальные плиты, на которых высечены имена тех </a:t>
            </a:r>
            <a:r>
              <a:rPr lang="ru-RU" dirty="0" err="1" smtClean="0"/>
              <a:t>белореченцев</a:t>
            </a:r>
            <a:r>
              <a:rPr lang="ru-RU" dirty="0" smtClean="0"/>
              <a:t>, которые ушли защищать Родину и не вернулись.   Сегодня парк Победы – это уютный уголок нашего города.  9 Мая мы все приходим к Вечному огню, чтобы очередной раз поклониться погибшим землякам, завоевавшим для нас свободу, мирное небо, счастливую жизнь. У гранитных плит мемориала почтить память минутой молчания и возложить цветы. Это самое малое, что мы теперь можем сделать для героев, погибших, чтобы жили мы. Да еще беречь мир… Всеми силами беречь!</a:t>
            </a:r>
            <a:endParaRPr lang="ru-RU" dirty="0"/>
          </a:p>
        </p:txBody>
      </p:sp>
      <p:sp>
        <p:nvSpPr>
          <p:cNvPr id="2050" name="AutoShape 2" descr="https://belorechensk.net/media/1300/ful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123\Desktop\63_big.jpg"/>
          <p:cNvPicPr>
            <a:picLocks noChangeAspect="1" noChangeArrowheads="1"/>
          </p:cNvPicPr>
          <p:nvPr/>
        </p:nvPicPr>
        <p:blipFill>
          <a:blip r:embed="rId3" cstate="print"/>
          <a:srcRect r="11667" b="10000"/>
          <a:stretch>
            <a:fillRect/>
          </a:stretch>
        </p:blipFill>
        <p:spPr bwMode="auto">
          <a:xfrm>
            <a:off x="5004048" y="2492896"/>
            <a:ext cx="3960440" cy="2088232"/>
          </a:xfrm>
          <a:prstGeom prst="rect">
            <a:avLst/>
          </a:prstGeom>
          <a:noFill/>
        </p:spPr>
      </p:pic>
      <p:pic>
        <p:nvPicPr>
          <p:cNvPr id="2052" name="Picture 4" descr="C:\Users\123\Desktop\Парк Победы город Белореченск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76672"/>
            <a:ext cx="3352800" cy="2233612"/>
          </a:xfrm>
          <a:prstGeom prst="rect">
            <a:avLst/>
          </a:prstGeom>
          <a:noFill/>
        </p:spPr>
      </p:pic>
      <p:pic>
        <p:nvPicPr>
          <p:cNvPr id="2053" name="Picture 5" descr="C:\Users\123\Desktop\Парк Победы Белореченск (1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16632"/>
            <a:ext cx="417646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791"/>
            <a:ext cx="9144000" cy="6895791"/>
          </a:xfrm>
          <a:prstGeom prst="rect">
            <a:avLst/>
          </a:prstGeom>
          <a:noFill/>
        </p:spPr>
      </p:pic>
      <p:pic>
        <p:nvPicPr>
          <p:cNvPr id="6" name="Рисунок 5" descr="Как освобождали Кубань: фотолетопись Белореченского района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23732" r="5583"/>
          <a:stretch>
            <a:fillRect/>
          </a:stretch>
        </p:blipFill>
        <p:spPr bwMode="auto">
          <a:xfrm>
            <a:off x="395536" y="332656"/>
            <a:ext cx="5328592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76672"/>
            <a:ext cx="8532440" cy="5695528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                                                                           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12  августа противник ворвался в    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станицу </a:t>
            </a:r>
            <a:r>
              <a:rPr lang="ru-RU" dirty="0" err="1" smtClean="0"/>
              <a:t>Белореченскую</a:t>
            </a:r>
            <a:r>
              <a:rPr lang="ru-RU" dirty="0" smtClean="0"/>
              <a:t>. К 15 августа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1942 года весь </a:t>
            </a:r>
            <a:r>
              <a:rPr lang="ru-RU" dirty="0" err="1" smtClean="0"/>
              <a:t>Белореченский</a:t>
            </a:r>
            <a:r>
              <a:rPr lang="ru-RU" dirty="0" smtClean="0"/>
              <a:t> район    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был оккупирован фашистами. Кровавая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оккупация длилась до 31 января            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1943г.Особой жестокостью и зверствами в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это время отличались не только немцы,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но и предатели Родины. По ночам на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окраине станицы слышались выстрелы.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Палачи после нечеловеческих пыток      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расстреливали свои жертвы. На западной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окраине станицы, между рекой </a:t>
            </a:r>
            <a:r>
              <a:rPr lang="ru-RU" dirty="0" err="1" smtClean="0"/>
              <a:t>Келермес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 и садом колхоза им. Ленина, было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расстреляно 50 мирных жителей. У реки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Белой в районе старой бойни гитлеровцы  </a:t>
            </a:r>
          </a:p>
          <a:p>
            <a:r>
              <a:rPr lang="ru-RU" dirty="0" smtClean="0"/>
              <a:t>                                                                                                                                расстреляли еще 11 человек. По дороге от железнодорожной станции до села Вечного охрана расстреляла 62 военнопленных. А по дороге из хутора Кубанского до станицы было убито еще 26 человек. Всего за время оккупации в Белореченском районе фашистами и их пособниками было убито 429  человек.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9552" y="476672"/>
            <a:ext cx="6235080" cy="4114800"/>
          </a:xfrm>
        </p:spPr>
      </p:sp>
      <p:pic>
        <p:nvPicPr>
          <p:cNvPr id="6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pic>
        <p:nvPicPr>
          <p:cNvPr id="5" name="Рисунок 4" descr="Как освобождали Кубань: фотолетопись Белореченского район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4608511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37112"/>
            <a:ext cx="7992888" cy="144016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Сберкасса и военкомат ст. </a:t>
            </a:r>
            <a:r>
              <a:rPr lang="ru-RU" sz="1600" dirty="0" err="1" smtClean="0"/>
              <a:t>Белореченская</a:t>
            </a:r>
            <a:r>
              <a:rPr lang="ru-RU" sz="1600" dirty="0" smtClean="0"/>
              <a:t>. 1943 г.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085184"/>
            <a:ext cx="8352928" cy="79208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725144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За шесть месяцев, пока здесь хозяйничали звери в человеческом обличии, были разрушены и сожжены все промышленные предприятия, крупные здания, школы, мосты, железнодорожная станция и многие другие важные объекты. Но час возмездия приближался. За время оккупации фашисты нанесли району колоссальный ущерб. Были уничтожены четыре машинно-тракторные станции, 52 колхоза, пять совхозов. Сюда надо добавить, что из строя были выведены железнодорожный узел, аэропорт, маслозавод и другие промышленные объекты и здания</a:t>
            </a:r>
          </a:p>
        </p:txBody>
      </p:sp>
      <p:pic>
        <p:nvPicPr>
          <p:cNvPr id="8" name="Рисунок 7" descr="Как освобождали Кубань: фотолетопись Белореченского района"/>
          <p:cNvPicPr>
            <a:picLocks/>
          </p:cNvPicPr>
          <p:nvPr/>
        </p:nvPicPr>
        <p:blipFill>
          <a:blip r:embed="rId5" cstate="print"/>
          <a:srcRect l="5583" r="5583"/>
          <a:stretch>
            <a:fillRect/>
          </a:stretch>
        </p:blipFill>
        <p:spPr bwMode="auto">
          <a:xfrm>
            <a:off x="4860032" y="1196752"/>
            <a:ext cx="374441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220072" y="4365105"/>
            <a:ext cx="26642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Поликлиника 1943г.</a:t>
            </a:r>
            <a:endParaRPr lang="ru-RU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4365104"/>
            <a:ext cx="8712968" cy="18722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 Но час возмездия приближался. 1 января 1943г. Войска Южного фронта, </a:t>
            </a:r>
            <a:r>
              <a:rPr lang="ru-RU" dirty="0" err="1" smtClean="0"/>
              <a:t>Северо-Кавказкого</a:t>
            </a:r>
            <a:r>
              <a:rPr lang="ru-RU" dirty="0" smtClean="0"/>
              <a:t> фронта, и  закавказского фронта и Черноморской группы войск приступили к операции по освобождению Северного Кавказа. 30 января 1943г.  наши войска подошли к </a:t>
            </a:r>
            <a:r>
              <a:rPr lang="ru-RU" dirty="0" err="1" smtClean="0"/>
              <a:t>Белореченскому</a:t>
            </a:r>
            <a:r>
              <a:rPr lang="ru-RU" dirty="0" smtClean="0"/>
              <a:t> району. Противник в спешке небольшими группами отходил к реке Белой. 31 января 1943 г. Советские войска вошли в станицу </a:t>
            </a:r>
            <a:r>
              <a:rPr lang="ru-RU" dirty="0" err="1" smtClean="0"/>
              <a:t>Белореченская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</a:p>
          <a:p>
            <a:r>
              <a:rPr lang="ru-RU" dirty="0" smtClean="0"/>
              <a:t>31 января 1943 года в сводках </a:t>
            </a:r>
            <a:r>
              <a:rPr lang="ru-RU" dirty="0" err="1" smtClean="0"/>
              <a:t>Совинформбюро</a:t>
            </a:r>
            <a:r>
              <a:rPr lang="ru-RU" dirty="0" smtClean="0"/>
              <a:t> прозвучало: «Войска Северо-Западного фронта овладели городом Майкопом. Развивая наступление на Север, 23-й стрелковый полк под командованием подполковника Казака освободил станицы </a:t>
            </a:r>
            <a:r>
              <a:rPr lang="ru-RU" dirty="0" err="1" smtClean="0"/>
              <a:t>Белореченскую</a:t>
            </a:r>
            <a:r>
              <a:rPr lang="ru-RU" dirty="0" smtClean="0"/>
              <a:t>, Гиагинскую, </a:t>
            </a:r>
            <a:r>
              <a:rPr lang="ru-RU" dirty="0" err="1" smtClean="0"/>
              <a:t>Дондуковскую</a:t>
            </a:r>
            <a:r>
              <a:rPr lang="ru-RU" dirty="0" smtClean="0"/>
              <a:t>». Закончились 19 месяцев войны. До Победы оставалось еще 28 долгих месяцев.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4077072"/>
            <a:ext cx="2736304" cy="216024"/>
          </a:xfrm>
        </p:spPr>
        <p:txBody>
          <a:bodyPr>
            <a:noAutofit/>
          </a:bodyPr>
          <a:lstStyle/>
          <a:p>
            <a:endParaRPr lang="ru-RU" sz="1400" b="0" dirty="0"/>
          </a:p>
        </p:txBody>
      </p:sp>
      <p:pic>
        <p:nvPicPr>
          <p:cNvPr id="8" name="Рисунок 7" descr="Как освобождали Кубань: фотолетопись Белореченского района"/>
          <p:cNvPicPr>
            <a:picLocks noGrp="1"/>
          </p:cNvPicPr>
          <p:nvPr>
            <p:ph type="pic" idx="1"/>
          </p:nvPr>
        </p:nvPicPr>
        <p:blipFill>
          <a:blip r:embed="rId3" cstate="print"/>
          <a:srcRect t="7048" b="7048"/>
          <a:stretch>
            <a:fillRect/>
          </a:stretch>
        </p:blipFill>
        <p:spPr bwMode="auto">
          <a:xfrm>
            <a:off x="323528" y="260648"/>
            <a:ext cx="712013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491881" y="3982998"/>
            <a:ext cx="2952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Митинг в освобожденном Белореченске</a:t>
            </a:r>
            <a:endParaRPr lang="ru-RU" sz="12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013176"/>
            <a:ext cx="8136904" cy="11590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годы войны первым военным учреждением в станице </a:t>
            </a:r>
            <a:r>
              <a:rPr lang="ru-RU" dirty="0" err="1" smtClean="0"/>
              <a:t>Белореченской</a:t>
            </a:r>
            <a:r>
              <a:rPr lang="ru-RU" dirty="0" smtClean="0"/>
              <a:t> стал эвакогоспиталь, который был сформирован еще 10 июля 1941 года и снова продолжил свою работу после изгнания оккупантов. Госпиталь был рассчитан на 500 коек и входил в состав 51-й Армии </a:t>
            </a:r>
            <a:r>
              <a:rPr lang="ru-RU" dirty="0" err="1" smtClean="0"/>
              <a:t>Северо-Кавказского</a:t>
            </a:r>
            <a:r>
              <a:rPr lang="ru-RU" dirty="0" smtClean="0"/>
              <a:t> военного округа.</a:t>
            </a:r>
          </a:p>
          <a:p>
            <a:r>
              <a:rPr lang="ru-RU" dirty="0" smtClean="0"/>
              <a:t>За четыре года его врачи и медперсонал вернули в строй столько бойцов, коих хватило для формирования двух дивизий. То был еще один вклад </a:t>
            </a:r>
            <a:r>
              <a:rPr lang="ru-RU" dirty="0" err="1" smtClean="0"/>
              <a:t>белореченцев</a:t>
            </a:r>
            <a:r>
              <a:rPr lang="ru-RU" dirty="0" smtClean="0"/>
              <a:t> в будущую Победу.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Как освобождали Кубань: фотолетопись Белореченского района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5583" r="5583"/>
          <a:stretch>
            <a:fillRect/>
          </a:stretch>
        </p:blipFill>
        <p:spPr bwMode="auto">
          <a:xfrm>
            <a:off x="395536" y="404664"/>
            <a:ext cx="734481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221088"/>
            <a:ext cx="4896544" cy="576064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Врачи и медсестры </a:t>
            </a:r>
            <a:r>
              <a:rPr lang="ru-RU" sz="1400" dirty="0" err="1" smtClean="0"/>
              <a:t>Белореченского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эвакгоспиталя</a:t>
            </a:r>
            <a:r>
              <a:rPr lang="ru-RU" sz="1400" dirty="0" smtClean="0"/>
              <a:t>. 1943 год.</a:t>
            </a:r>
            <a:endParaRPr lang="ru-RU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59632" y="3573016"/>
            <a:ext cx="2419672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4725144"/>
            <a:ext cx="8856984" cy="1447056"/>
          </a:xfrm>
        </p:spPr>
        <p:txBody>
          <a:bodyPr>
            <a:no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Картина разрушений была ужасающей. Но с первого дня освобождения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белореченцы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активно включились в работу по восстановлению разрушенной экономики. Полуголодные колхозники работали сутками, без выходных, прекрасно понимая, как хлеб нужен фронту, для будущей Победы. Вскоре Красная Армия получила от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белореченских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крестьян сотни тонн хлеба, а жители района собрали более полумиллиона рублей на строительство танковой колонны «Комсомолец». Защитникам Родины также было отправлено более тысячи посылок с теплыми вещами. Кругом на производстве женщины заменили мужчин. С каждым месяцем войны в станицах и на хуторах последних становилось все меньше. Только один маленький хутор Фокин-2 дал фронту более ста бойцов. С войны домой вернулись не более трети фронтовиков. Станица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Белореченская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 весь район жили одной надеждой, одной           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болью и одной радостью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  <p:pic>
        <p:nvPicPr>
          <p:cNvPr id="15368" name="Picture 8" descr="http://storage.inovaco.ru/media/cache/ef/91/59/44/ff/0b/ef915944ff0bf745493dd7cec49c70f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6706" t="9615" r="6706" b="5769"/>
          <a:stretch>
            <a:fillRect/>
          </a:stretch>
        </p:blipFill>
        <p:spPr bwMode="auto">
          <a:xfrm>
            <a:off x="4644008" y="1628800"/>
            <a:ext cx="4334272" cy="3168352"/>
          </a:xfrm>
          <a:prstGeom prst="rect">
            <a:avLst/>
          </a:prstGeom>
          <a:noFill/>
        </p:spPr>
      </p:pic>
      <p:pic>
        <p:nvPicPr>
          <p:cNvPr id="15370" name="Picture 10" descr="http://v.900igr.net:10/datas/istorija/Tyl-v-gody-VOV/0007-007-Tyl-v-gody-VOV.jpg"/>
          <p:cNvPicPr>
            <a:picLocks noChangeAspect="1" noChangeArrowheads="1"/>
          </p:cNvPicPr>
          <p:nvPr/>
        </p:nvPicPr>
        <p:blipFill>
          <a:blip r:embed="rId4" cstate="print"/>
          <a:srcRect l="7143" t="7143" r="7143" b="4762"/>
          <a:stretch>
            <a:fillRect/>
          </a:stretch>
        </p:blipFill>
        <p:spPr bwMode="auto">
          <a:xfrm>
            <a:off x="251520" y="188640"/>
            <a:ext cx="4680520" cy="2664296"/>
          </a:xfrm>
          <a:prstGeom prst="rect">
            <a:avLst/>
          </a:prstGeom>
          <a:noFill/>
        </p:spPr>
      </p:pic>
      <p:pic>
        <p:nvPicPr>
          <p:cNvPr id="15372" name="Picture 12" descr="https://avatars.mds.yandex.net/get-zen_doc/1897860/pub_5cf57ba07e0d5200ae50deea_5cf5855e74e9b800af36f14b/scale_1200"/>
          <p:cNvPicPr>
            <a:picLocks noChangeAspect="1" noChangeArrowheads="1"/>
          </p:cNvPicPr>
          <p:nvPr/>
        </p:nvPicPr>
        <p:blipFill>
          <a:blip r:embed="rId5" cstate="print"/>
          <a:srcRect l="7692" t="20081"/>
          <a:stretch>
            <a:fillRect/>
          </a:stretch>
        </p:blipFill>
        <p:spPr bwMode="auto">
          <a:xfrm>
            <a:off x="827584" y="2708920"/>
            <a:ext cx="3456384" cy="20968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pic>
        <p:nvPicPr>
          <p:cNvPr id="6" name="Рисунок 5" descr="Как освобождали Кубань: фотолетопись Белореченского района"/>
          <p:cNvPicPr/>
          <p:nvPr/>
        </p:nvPicPr>
        <p:blipFill>
          <a:blip r:embed="rId4" cstate="print"/>
          <a:srcRect l="12963" r="12963"/>
          <a:stretch>
            <a:fillRect/>
          </a:stretch>
        </p:blipFill>
        <p:spPr bwMode="auto">
          <a:xfrm>
            <a:off x="179512" y="188641"/>
            <a:ext cx="2880320" cy="3456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к освобождали Кубань: фотолетопись Белореченского района"/>
          <p:cNvPicPr>
            <a:picLocks noGrp="1"/>
          </p:cNvPicPr>
          <p:nvPr>
            <p:ph type="pic" idx="1"/>
          </p:nvPr>
        </p:nvPicPr>
        <p:blipFill>
          <a:blip r:embed="rId5" cstate="print"/>
          <a:srcRect l="12115" r="14431"/>
          <a:stretch>
            <a:fillRect/>
          </a:stretch>
        </p:blipFill>
        <p:spPr bwMode="auto">
          <a:xfrm>
            <a:off x="3203848" y="188640"/>
            <a:ext cx="273630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84984"/>
            <a:ext cx="6984776" cy="360040"/>
          </a:xfrm>
        </p:spPr>
        <p:txBody>
          <a:bodyPr>
            <a:normAutofit fontScale="90000"/>
          </a:bodyPr>
          <a:lstStyle/>
          <a:p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/>
            </a:r>
            <a:br>
              <a:rPr lang="ru-RU" sz="1200" b="0" dirty="0" smtClean="0"/>
            </a:br>
            <a:r>
              <a:rPr lang="ru-RU" sz="1200" b="0" dirty="0" smtClean="0"/>
              <a:t>Боец партизанского отряда "Красный Кубанец» Партизанка Александра Горбачева</a:t>
            </a:r>
            <a:br>
              <a:rPr lang="ru-RU" sz="1200" b="0" dirty="0" smtClean="0"/>
            </a:br>
            <a:r>
              <a:rPr lang="ru-RU" sz="1200" b="0" dirty="0" smtClean="0"/>
              <a:t> Евдокия Гордиенко.                                                     После пыток была расстреляна в Майкопе                                                      </a:t>
            </a: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32656"/>
            <a:ext cx="9036496" cy="5976664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                                                                                                                                                                          Имена вечной гордости...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 В 1942 году на территории            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</a:t>
            </a:r>
            <a:r>
              <a:rPr lang="ru-RU" sz="1200" dirty="0" err="1" smtClean="0"/>
              <a:t>Белореченского</a:t>
            </a:r>
            <a:r>
              <a:rPr lang="ru-RU" sz="1200" dirty="0" smtClean="0"/>
              <a:t> района действовал в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станице Рязанской партизанский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отряд «Красный Кубанец».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Партизанские отряды создавались в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каждом районе края. Отряды были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небольшие, но партизанское движение 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сыграло большую роль в освобождении 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края от фашистов. Рязанский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партизанский отряд «Красный Кубанец»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был создан в июле 1942 года, а начал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действовать с августа — начала </a:t>
            </a:r>
          </a:p>
          <a:p>
            <a:r>
              <a:rPr lang="ru-RU" sz="1200" dirty="0" smtClean="0"/>
              <a:t>    </a:t>
            </a:r>
            <a:r>
              <a:rPr lang="ru-RU" sz="1200" dirty="0" smtClean="0"/>
              <a:t>                                                                                                                                                                    </a:t>
            </a:r>
            <a:r>
              <a:rPr lang="ru-RU" sz="1200" dirty="0" smtClean="0"/>
              <a:t>оккупации станицы Рязанской. Отряд      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sz="1200" dirty="0" smtClean="0"/>
              <a:t>                                                                                                                                                                          действовал на территории станиц                              </a:t>
            </a:r>
            <a:r>
              <a:rPr lang="ru-RU" sz="1200" dirty="0" err="1" smtClean="0"/>
              <a:t>Бжедуховской</a:t>
            </a:r>
            <a:r>
              <a:rPr lang="ru-RU" sz="1200" dirty="0" smtClean="0"/>
              <a:t>, Черниговской, Гурийской, Рязанской, в лесах, в предгорьях до </a:t>
            </a:r>
            <a:r>
              <a:rPr lang="ru-RU" sz="1200" dirty="0" err="1" smtClean="0"/>
              <a:t>Майкопского</a:t>
            </a:r>
            <a:r>
              <a:rPr lang="ru-RU" sz="1200" dirty="0" smtClean="0"/>
              <a:t> перевала. Отряд насчитывал 110 человек. Разведчики отряда собирали сведения о немецких гарнизонах, о переброске грузов и техники по участку Армавир — Туапсе и передавали через связных эти данные за линию фронта, которая проходила через станицу </a:t>
            </a:r>
            <a:r>
              <a:rPr lang="ru-RU" sz="1200" dirty="0" err="1" smtClean="0"/>
              <a:t>Темнолесскую</a:t>
            </a:r>
            <a:r>
              <a:rPr lang="ru-RU" sz="1200" dirty="0" smtClean="0"/>
              <a:t>. Партизаны держали связь с Красной Армией, совершали дерзкие диверсии, уничтожали боевую вражескую технику, склады с боеприпасами, вражеских солдат и офицеров, распространяли листовки, сведения </a:t>
            </a:r>
            <a:r>
              <a:rPr lang="ru-RU" sz="1200" dirty="0" err="1" smtClean="0"/>
              <a:t>Совинформбюро</a:t>
            </a:r>
            <a:r>
              <a:rPr lang="ru-RU" sz="1200" dirty="0" smtClean="0"/>
              <a:t>. Партизанская база отряда была выдана оккупантам, только небольшой части отряда удалось спасись.</a:t>
            </a:r>
          </a:p>
          <a:p>
            <a:r>
              <a:rPr lang="ru-RU" sz="1200" dirty="0" smtClean="0"/>
              <a:t>Из небытия возвращаются имена </a:t>
            </a:r>
            <a:r>
              <a:rPr lang="ru-RU" sz="1200" dirty="0" err="1" smtClean="0"/>
              <a:t>героев-белореченцев</a:t>
            </a:r>
            <a:r>
              <a:rPr lang="ru-RU" sz="1200" dirty="0" smtClean="0"/>
              <a:t>. Спустя почти 60 лет после окончания войны в одном из томов Книги Памяти Краснодарского края были опубликованы имена </a:t>
            </a:r>
            <a:r>
              <a:rPr lang="ru-RU" sz="1200" dirty="0" err="1" smtClean="0"/>
              <a:t>белореченцев</a:t>
            </a:r>
            <a:r>
              <a:rPr lang="ru-RU" sz="1200" dirty="0" smtClean="0"/>
              <a:t>, оставленных для подпольной работы. Среди них:</a:t>
            </a:r>
          </a:p>
          <a:p>
            <a:r>
              <a:rPr lang="ru-RU" sz="1200" dirty="0" smtClean="0"/>
              <a:t>Иван Блинов, старший бухгалтер </a:t>
            </a:r>
            <a:r>
              <a:rPr lang="ru-RU" sz="1200" dirty="0" err="1" smtClean="0"/>
              <a:t>райпо</a:t>
            </a:r>
            <a:r>
              <a:rPr lang="ru-RU" sz="1200" dirty="0" smtClean="0"/>
              <a:t>, погиб в сентябре 1942 года. Лидия </a:t>
            </a:r>
            <a:r>
              <a:rPr lang="ru-RU" sz="1200" dirty="0" err="1" smtClean="0"/>
              <a:t>Геагальченко</a:t>
            </a:r>
            <a:r>
              <a:rPr lang="ru-RU" sz="1200" dirty="0" smtClean="0"/>
              <a:t> – старшая пионервожатая </a:t>
            </a:r>
            <a:r>
              <a:rPr lang="ru-RU" sz="1200" dirty="0" err="1" smtClean="0"/>
              <a:t>архиповской</a:t>
            </a:r>
            <a:r>
              <a:rPr lang="ru-RU" sz="1200" dirty="0" smtClean="0"/>
              <a:t> школы, при выполнении боевого задания была схвачена и замучена немцами в 1942 году. Евдокия Глебова, продавец </a:t>
            </a:r>
            <a:r>
              <a:rPr lang="ru-RU" sz="1200" dirty="0" err="1" smtClean="0"/>
              <a:t>культмага</a:t>
            </a:r>
            <a:r>
              <a:rPr lang="ru-RU" sz="1200" dirty="0" smtClean="0"/>
              <a:t>, погибла в сентябре 1942 года. Раиса </a:t>
            </a:r>
            <a:r>
              <a:rPr lang="ru-RU" sz="1200" dirty="0" err="1" smtClean="0"/>
              <a:t>Дымченко</a:t>
            </a:r>
            <a:r>
              <a:rPr lang="ru-RU" sz="1200" dirty="0" smtClean="0"/>
              <a:t>, учащаяся, расстреляна в сентябре 1942 года. Леонид Жуков, агроном, расстрелян в январе 1942 года. Александра </a:t>
            </a:r>
            <a:r>
              <a:rPr lang="ru-RU" sz="1200" dirty="0" err="1" smtClean="0"/>
              <a:t>Шурмилова</a:t>
            </a:r>
            <a:r>
              <a:rPr lang="ru-RU" sz="1200" dirty="0" smtClean="0"/>
              <a:t>, заведующая избой-читальней колхоза «Путь Ленина», погибла в сентябре 1942 года. Еще сотни имен </a:t>
            </a:r>
            <a:r>
              <a:rPr lang="ru-RU" sz="1200" dirty="0" err="1" smtClean="0"/>
              <a:t>белореченцев</a:t>
            </a:r>
            <a:r>
              <a:rPr lang="ru-RU" sz="1200" dirty="0" smtClean="0"/>
              <a:t> будут найдены и увековечены. Появятся новые памятники и обелиски. Память об их героических подвигах       </a:t>
            </a:r>
          </a:p>
          <a:p>
            <a:r>
              <a:rPr lang="ru-RU" sz="1200" dirty="0" smtClean="0"/>
              <a:t>                                                                                                будет передаваться из поколения в поколение.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221088"/>
            <a:ext cx="8496944" cy="1951112"/>
          </a:xfrm>
        </p:spPr>
        <p:txBody>
          <a:bodyPr>
            <a:noAutofit/>
          </a:bodyPr>
          <a:lstStyle/>
          <a:p>
            <a:r>
              <a:rPr lang="ru-RU" sz="1200" b="1" dirty="0" smtClean="0"/>
              <a:t>Как это было    Из архивных материалов:</a:t>
            </a:r>
            <a:endParaRPr lang="ru-RU" sz="1200" dirty="0" smtClean="0"/>
          </a:p>
          <a:p>
            <a:r>
              <a:rPr lang="ru-RU" sz="1200" dirty="0" smtClean="0"/>
              <a:t>«В 1942 году наши войска отступали в составе корпуса Кириченко. В саду поселка Нового остался эскадрон. К жителям приходили кавалеристы с командиром, которого звали Андрей. Он назвался жителем Кущевской. У него было четверо детей. Старшего звали Иваном. Во время отступления командир погиб. Жители хутора нашли его с простреленной головой. Его тело перевезла в сквер Прасковья Петухова и в присутствии соседей похоронила. За этой могилой она ухаживала почти полвека».</a:t>
            </a:r>
          </a:p>
          <a:p>
            <a:r>
              <a:rPr lang="ru-RU" sz="1200" dirty="0" smtClean="0"/>
              <a:t> И на месте захоронения солдата сделали памятник  Братская могила воинам Советской Армии, в наши дни  за могилой ухаживают школьники, местные жители. Приходят к памятнику и воспитанники детского сада чтобы почтить память и возложить цветы.</a:t>
            </a:r>
          </a:p>
          <a:p>
            <a:endParaRPr lang="ru-RU" sz="1200" dirty="0"/>
          </a:p>
        </p:txBody>
      </p:sp>
      <p:pic>
        <p:nvPicPr>
          <p:cNvPr id="6" name="Рисунок 5" descr="C:\Users\Коля\Desktop\DSCN3693.JPG"/>
          <p:cNvPicPr/>
          <p:nvPr/>
        </p:nvPicPr>
        <p:blipFill>
          <a:blip r:embed="rId3" cstate="print"/>
          <a:srcRect l="20380" t="18963" r="19420"/>
          <a:stretch>
            <a:fillRect/>
          </a:stretch>
        </p:blipFill>
        <p:spPr bwMode="auto">
          <a:xfrm rot="5400000">
            <a:off x="-72517" y="728701"/>
            <a:ext cx="3816426" cy="302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0" name="AutoShape 12" descr="https://belorechensk.net/media/937/full?d=15178595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 descr="https://belorechensk.net/media/455/full?d=15027402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4" name="AutoShape 16" descr="https://belorechensk.net/media/455/full?d=150274028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xn--e1aabrnbiw6i.xn--p1ai/images/galery_03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21917" t="7000" r="16397" b="3751"/>
          <a:stretch>
            <a:fillRect/>
          </a:stretch>
        </p:blipFill>
        <p:spPr bwMode="auto">
          <a:xfrm>
            <a:off x="3707904" y="332656"/>
            <a:ext cx="3528392" cy="38164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717032"/>
            <a:ext cx="3642792" cy="432048"/>
          </a:xfrm>
        </p:spPr>
        <p:txBody>
          <a:bodyPr>
            <a:noAutofit/>
          </a:bodyPr>
          <a:lstStyle/>
          <a:p>
            <a:r>
              <a:rPr lang="ru-RU" sz="1200" dirty="0" smtClean="0"/>
              <a:t>Братская могила воинам Советской Армии п.Новый</a:t>
            </a:r>
            <a:endParaRPr lang="ru-RU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900igr.net/up/datai/145612/0012-018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579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4509120"/>
            <a:ext cx="8712968" cy="166308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Много утрат т горечи перенес советский народ. Это пережили и живущие в те времена жители х.Ивановского, </a:t>
            </a:r>
            <a:r>
              <a:rPr lang="ru-RU" dirty="0" err="1" smtClean="0"/>
              <a:t>х.Прохоровский</a:t>
            </a:r>
            <a:r>
              <a:rPr lang="ru-RU" dirty="0" smtClean="0"/>
              <a:t>, </a:t>
            </a:r>
            <a:r>
              <a:rPr lang="ru-RU" dirty="0" err="1" smtClean="0"/>
              <a:t>х.Сергеевского</a:t>
            </a:r>
            <a:r>
              <a:rPr lang="ru-RU" dirty="0" smtClean="0"/>
              <a:t>, х. Шахан, и х.Петровского. многие, ушедшие на защиту своей Родины, своего народа добровольцами комсомольцы и коммунисты не вернулись домой. Жизнь 63-х молодых парней оборвалась на полях сражений с немецко-фашистскими захватчиками. В 1971 году решили сохранить вечную память о погибших земляках. Под руководством </a:t>
            </a:r>
            <a:r>
              <a:rPr lang="ru-RU" dirty="0" err="1" smtClean="0"/>
              <a:t>Татульяна</a:t>
            </a:r>
            <a:r>
              <a:rPr lang="ru-RU" dirty="0" smtClean="0"/>
              <a:t> Саркиса </a:t>
            </a:r>
            <a:r>
              <a:rPr lang="ru-RU" dirty="0" err="1" smtClean="0"/>
              <a:t>Сааковича</a:t>
            </a:r>
            <a:r>
              <a:rPr lang="ru-RU" dirty="0" smtClean="0"/>
              <a:t> была создана инициативная группа, усилиями которой и на средства жителей поселения на  х.Ивановском  приступили к созданию памятника погибшим воинам ВОВ. И 9 мая 1972 года  торжественно открыт памятник на кургане х.Ивановского, на стеле которого занесены имена, фотографии героев.</a:t>
            </a:r>
            <a:endParaRPr lang="ru-RU" dirty="0"/>
          </a:p>
        </p:txBody>
      </p:sp>
      <p:pic>
        <p:nvPicPr>
          <p:cNvPr id="6" name="Picture 10" descr="http://news.belora.info/wp-content/uploads/2013/02/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9226" r="9226"/>
          <a:stretch>
            <a:fillRect/>
          </a:stretch>
        </p:blipFill>
        <p:spPr bwMode="auto">
          <a:xfrm>
            <a:off x="5220072" y="764704"/>
            <a:ext cx="3744416" cy="3672408"/>
          </a:xfrm>
          <a:prstGeom prst="rect">
            <a:avLst/>
          </a:prstGeom>
          <a:noFill/>
        </p:spPr>
      </p:pic>
      <p:sp>
        <p:nvSpPr>
          <p:cNvPr id="25608" name="AutoShape 8" descr="https://belorechensk.net/media/939/full?d=151785957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0" name="Picture 10" descr="https://i.ytimg.com/vi/t9XL85Ri_Xo/maxresdefault.jpg"/>
          <p:cNvPicPr>
            <a:picLocks noChangeAspect="1" noChangeArrowheads="1"/>
          </p:cNvPicPr>
          <p:nvPr/>
        </p:nvPicPr>
        <p:blipFill>
          <a:blip r:embed="rId4" cstate="print"/>
          <a:srcRect l="23809" t="17108" r="23810" b="6702"/>
          <a:stretch>
            <a:fillRect/>
          </a:stretch>
        </p:blipFill>
        <p:spPr bwMode="auto">
          <a:xfrm>
            <a:off x="107504" y="188640"/>
            <a:ext cx="4968552" cy="42484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05064"/>
            <a:ext cx="4032448" cy="432048"/>
          </a:xfrm>
        </p:spPr>
        <p:txBody>
          <a:bodyPr>
            <a:normAutofit/>
          </a:bodyPr>
          <a:lstStyle/>
          <a:p>
            <a:r>
              <a:rPr lang="ru-RU" sz="1200" dirty="0" smtClean="0"/>
              <a:t>Мемориал боевой славы на хуторе Ивановский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1376</Words>
  <Application>Microsoft Office PowerPoint</Application>
  <PresentationFormat>Экран (4:3)</PresentationFormat>
  <Paragraphs>68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Муниципального дошкольного образовательного учреждения  детского  сада №6 п.Нового города Белореченска Муниципального образования  Белореченский район</vt:lpstr>
      <vt:lpstr>Слайд 2</vt:lpstr>
      <vt:lpstr>                        Сберкасса и военкомат ст. Белореченская. 1943 г. </vt:lpstr>
      <vt:lpstr>Слайд 4</vt:lpstr>
      <vt:lpstr>Врачи и медсестры Белореченского эвакгоспиталя. 1943 год.</vt:lpstr>
      <vt:lpstr>Слайд 6</vt:lpstr>
      <vt:lpstr>                         Боец партизанского отряда "Красный Кубанец» Партизанка Александра Горбачева  Евдокия Гордиенко.                                                     После пыток была расстреляна в Майкопе                                                      </vt:lpstr>
      <vt:lpstr>Братская могила воинам Советской Армии п.Новый</vt:lpstr>
      <vt:lpstr>Мемориал боевой славы на хуторе Ивановский</vt:lpstr>
      <vt:lpstr>Часовня                          Миг -23 МЛД                                    ЗИС 5                                                    ЗИС -3, 76 ММ 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Муниципального дошкольного образовательного учреждения  детского  сада №6 п.Нового города Белореченска Муниципального образования  Белореченский район</dc:title>
  <dc:creator>123</dc:creator>
  <cp:lastModifiedBy>RePack by SPecialiST</cp:lastModifiedBy>
  <cp:revision>39</cp:revision>
  <dcterms:created xsi:type="dcterms:W3CDTF">2020-02-01T17:53:25Z</dcterms:created>
  <dcterms:modified xsi:type="dcterms:W3CDTF">2020-02-02T15:46:53Z</dcterms:modified>
</cp:coreProperties>
</file>